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8" r:id="rId8"/>
    <p:sldId id="263" r:id="rId9"/>
    <p:sldId id="269" r:id="rId10"/>
    <p:sldId id="270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539" autoAdjust="0"/>
    <p:restoredTop sz="94241" autoAdjust="0"/>
  </p:normalViewPr>
  <p:slideViewPr>
    <p:cSldViewPr>
      <p:cViewPr varScale="1">
        <p:scale>
          <a:sx n="71" d="100"/>
          <a:sy n="71" d="100"/>
        </p:scale>
        <p:origin x="-112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59808612440193"/>
          <c:y val="5.0420168067226885E-2"/>
          <c:w val="0.54545454545454541"/>
          <c:h val="0.6743697478991597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социальных расходов сельского поселения Сорум за первое полугодие 2015 года (исполнено тыс. рублей) </c:v>
                </c:pt>
              </c:strCache>
            </c:strRef>
          </c:tx>
          <c:spPr>
            <a:solidFill>
              <a:srgbClr val="0000FF"/>
            </a:solidFill>
            <a:ln w="25345">
              <a:noFill/>
            </a:ln>
            <a:effectLst>
              <a:outerShdw dist="35921" dir="2700000" algn="br">
                <a:srgbClr val="000000"/>
              </a:outerShdw>
            </a:effectLst>
          </c:spPr>
          <c:invertIfNegative val="0"/>
          <c:dLbls>
            <c:dLbl>
              <c:idx val="0"/>
              <c:layout>
                <c:manualLayout>
                  <c:x val="4.924695820025792E-4"/>
                  <c:y val="-0.36580681295978085"/>
                </c:manualLayout>
              </c:layout>
              <c:spPr>
                <a:noFill/>
                <a:ln w="25345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641651802950469E-3"/>
                  <c:y val="-8.6937588380591291E-2"/>
                </c:manualLayout>
              </c:layout>
              <c:spPr>
                <a:noFill/>
                <a:ln w="25345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6225022644874073E-3"/>
                  <c:y val="-0.27659450376465222"/>
                </c:manualLayout>
              </c:layout>
              <c:spPr>
                <a:noFill/>
                <a:ln w="25345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345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Культура, кинематография</c:v>
                </c:pt>
                <c:pt idx="1">
                  <c:v>Социальная политика</c:v>
                </c:pt>
                <c:pt idx="2">
                  <c:v>Физическая культура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1368.4</c:v>
                </c:pt>
                <c:pt idx="1">
                  <c:v>30</c:v>
                </c:pt>
                <c:pt idx="2">
                  <c:v>904.5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44361216"/>
        <c:axId val="44362752"/>
      </c:barChart>
      <c:catAx>
        <c:axId val="44361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397" b="1" i="1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44362752"/>
        <c:crosses val="autoZero"/>
        <c:auto val="1"/>
        <c:lblAlgn val="ctr"/>
        <c:lblOffset val="100"/>
        <c:noMultiLvlLbl val="0"/>
      </c:catAx>
      <c:valAx>
        <c:axId val="44362752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44361216"/>
        <c:crosses val="autoZero"/>
        <c:crossBetween val="between"/>
      </c:valAx>
      <c:spPr>
        <a:noFill/>
        <a:ln w="25345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467" b="1" i="1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464114832535893"/>
          <c:y val="2.5210084033613443E-2"/>
          <c:w val="0.32416267942583737"/>
          <c:h val="0.84033613445378164"/>
        </c:manualLayout>
      </c:layout>
      <c:overlay val="0"/>
      <c:txPr>
        <a:bodyPr/>
        <a:lstStyle/>
        <a:p>
          <a:pPr>
            <a:defRPr sz="1557" b="1" i="1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96"/>
      </a:pPr>
      <a:endParaRPr lang="ru-RU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</cdr:x>
      <cdr:y>0.20551</cdr:y>
    </cdr:from>
    <cdr:to>
      <cdr:x>0.23241</cdr:x>
      <cdr:y>0.28184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950563" y="921948"/>
          <a:ext cx="792087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0.36701</cdr:x>
      <cdr:y>0.69771</cdr:y>
    </cdr:from>
    <cdr:to>
      <cdr:x>0.45113</cdr:x>
      <cdr:y>0.79423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2894778" y="3103749"/>
          <a:ext cx="72008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7C51438-35A4-4E8C-B8BC-41E3457A3F12}" type="datetimeFigureOut">
              <a:rPr lang="ru-RU"/>
              <a:pPr>
                <a:defRPr/>
              </a:pPr>
              <a:t>01.04.2016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F9656B8-52F0-42A2-92D4-0336D0D990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8553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1A2857-FE33-4327-ADCD-0ED7F1F28A2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FCF0A-E968-4E12-84E0-8021A6E5EF73}" type="datetimeFigureOut">
              <a:rPr lang="ru-RU"/>
              <a:pPr>
                <a:defRPr/>
              </a:pPr>
              <a:t>01.04.2016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735B5-D18D-4F94-AB62-5097FB1E20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39A68-7F86-4A50-9744-6BE0B9809FB5}" type="datetimeFigureOut">
              <a:rPr lang="ru-RU"/>
              <a:pPr>
                <a:defRPr/>
              </a:pPr>
              <a:t>01.04.2016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16A15-0322-4AC9-8C51-D44AFC82E6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E5CEE-44D3-4ADD-B1D1-86AF87DFC41F}" type="datetimeFigureOut">
              <a:rPr lang="ru-RU"/>
              <a:pPr>
                <a:defRPr/>
              </a:pPr>
              <a:t>01.04.2016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DAC61-9329-4CFC-8310-3E3BC7387A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0FEC4-26E1-4A2E-94AC-D572B34603D1}" type="datetimeFigureOut">
              <a:rPr lang="ru-RU"/>
              <a:pPr>
                <a:defRPr/>
              </a:pPr>
              <a:t>01.04.2016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7B0E9-22C9-4316-9800-E336AB7A99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6C488-F10A-48EF-893A-775906B4807A}" type="datetimeFigureOut">
              <a:rPr lang="ru-RU"/>
              <a:pPr>
                <a:defRPr/>
              </a:pPr>
              <a:t>01.04.2016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EF972-709C-4C12-A621-5E1E41521E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D61A1-008B-4E82-860D-B8C5C7580D83}" type="datetimeFigureOut">
              <a:rPr lang="ru-RU"/>
              <a:pPr>
                <a:defRPr/>
              </a:pPr>
              <a:t>01.04.2016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D33AC-E4EA-4B13-B443-6438EB47E4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47B5D-820C-4FD4-83C6-E64D74782EC2}" type="datetimeFigureOut">
              <a:rPr lang="ru-RU"/>
              <a:pPr>
                <a:defRPr/>
              </a:pPr>
              <a:t>01.04.2016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9A9A5-FE67-44C3-8172-3F1B19E175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4F2BC-4BCC-474A-89B7-804388C19901}" type="datetimeFigureOut">
              <a:rPr lang="ru-RU"/>
              <a:pPr>
                <a:defRPr/>
              </a:pPr>
              <a:t>01.04.2016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30B8C-4DCE-45C7-A72B-EACA6DB7F7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1815D-B3DA-4458-8645-8AD44F66F943}" type="datetimeFigureOut">
              <a:rPr lang="ru-RU"/>
              <a:pPr>
                <a:defRPr/>
              </a:pPr>
              <a:t>01.04.2016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82A57-8627-4F55-AFAD-4F688EC700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718A3-C0AF-40B5-A60B-651F5F7E6004}" type="datetimeFigureOut">
              <a:rPr lang="ru-RU"/>
              <a:pPr>
                <a:defRPr/>
              </a:pPr>
              <a:t>01.04.2016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E9B37-9613-4E2D-82FC-D994BE5716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A4685-31DC-4B97-97FA-2B45E4AFE7E5}" type="datetimeFigureOut">
              <a:rPr lang="ru-RU"/>
              <a:pPr>
                <a:defRPr/>
              </a:pPr>
              <a:t>01.04.2016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2B1FF-E638-4ED3-9F8B-8BBFB6EEAF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1F53ECC3-A032-4601-A654-F8838756A4DD}" type="datetimeFigureOut">
              <a:rPr lang="ru-RU"/>
              <a:pPr>
                <a:defRPr/>
              </a:pPr>
              <a:t>01.04.2016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D02AE124-DAA5-4C68-AAB0-97FDA36C29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899" r:id="rId2"/>
    <p:sldLayoutId id="2147483901" r:id="rId3"/>
    <p:sldLayoutId id="2147483898" r:id="rId4"/>
    <p:sldLayoutId id="2147483897" r:id="rId5"/>
    <p:sldLayoutId id="2147483896" r:id="rId6"/>
    <p:sldLayoutId id="2147483895" r:id="rId7"/>
    <p:sldLayoutId id="2147483894" r:id="rId8"/>
    <p:sldLayoutId id="2147483902" r:id="rId9"/>
    <p:sldLayoutId id="2147483893" r:id="rId10"/>
    <p:sldLayoutId id="2147483892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_____Microsoft_Excel1.xls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8638" y="1773238"/>
            <a:ext cx="8075612" cy="3984625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Информация об исполнении бюджета поселения за первое полугодие 2015 года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260648"/>
            <a:ext cx="6620272" cy="1080120"/>
          </a:xfrm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Сорум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Белоярский район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Ханты-Мансийский автономный округ-Югра</a:t>
            </a:r>
          </a:p>
        </p:txBody>
      </p:sp>
      <p:pic>
        <p:nvPicPr>
          <p:cNvPr id="14339" name="Рисунок 7" descr="Вырезка экрана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50" y="431800"/>
            <a:ext cx="1071563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23528" y="2852936"/>
            <a:ext cx="8496943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5" y="2204864"/>
            <a:ext cx="6984775" cy="1728192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i="1" dirty="0" smtClean="0"/>
              <a:t>СПАСИБО ЗА </a:t>
            </a:r>
            <a:br>
              <a:rPr lang="ru-RU" sz="4800" i="1" dirty="0" smtClean="0"/>
            </a:br>
            <a:r>
              <a:rPr lang="ru-RU" sz="6000" i="1" dirty="0" smtClean="0"/>
              <a:t>ВАШЕ</a:t>
            </a:r>
            <a:r>
              <a:rPr lang="ru-RU" sz="4800" i="1" dirty="0" smtClean="0"/>
              <a:t> ВНИМАНИЕ!</a:t>
            </a:r>
            <a:endParaRPr lang="ru-RU" sz="4800" i="1" dirty="0"/>
          </a:p>
        </p:txBody>
      </p:sp>
    </p:spTree>
    <p:extLst>
      <p:ext uri="{BB962C8B-B14F-4D97-AF65-F5344CB8AC3E}">
        <p14:creationId xmlns:p14="http://schemas.microsoft.com/office/powerpoint/2010/main" val="330932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35696" y="224644"/>
            <a:ext cx="6620272" cy="1800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 Сорум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Белоярский район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Ханты-Мансийский автономный округ-Югра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</a:t>
            </a:r>
          </a:p>
          <a:p>
            <a:pPr fontAlgn="auto">
              <a:spcAft>
                <a:spcPts val="0"/>
              </a:spcAft>
              <a:defRPr/>
            </a:pPr>
            <a:endParaRPr lang="ru-RU" sz="18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1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5" name="Рисунок 2" descr="Вырезка экрана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50" y="404813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Прямоугольник 4"/>
          <p:cNvSpPr>
            <a:spLocks noChangeArrowheads="1"/>
          </p:cNvSpPr>
          <p:nvPr/>
        </p:nvSpPr>
        <p:spPr bwMode="auto">
          <a:xfrm>
            <a:off x="476250" y="1971675"/>
            <a:ext cx="8272463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just"/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Формирование и исполнение бюджета сельского поселения </a:t>
            </a:r>
            <a:r>
              <a:rPr lang="ru-RU" sz="1600" b="1" i="1" dirty="0" err="1">
                <a:solidFill>
                  <a:srgbClr val="000000"/>
                </a:solidFill>
                <a:latin typeface="Times New Roman" pitchFamily="18" charset="0"/>
              </a:rPr>
              <a:t>Сорум</a:t>
            </a: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 (далее по тексту – бюджет поселения) осуществлялось в соответствии с Бюджетным кодексом Российской Федерации от 31 июля 1998 года № 145-ФЗ, приказом Министерства финансов Российской Федерации от 21 декабря 2012 года № 171 н «Об утверждении Указаний о порядке применения бюджетной классификации Российской Федерации на 2015 год и на плановый период 2016 и </a:t>
            </a: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</a:rPr>
              <a:t>2017 </a:t>
            </a: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годов», Положением об отдельных вопросах организации и осуществления бюджетного процесса в сельском поселении </a:t>
            </a:r>
            <a:r>
              <a:rPr lang="ru-RU" sz="1600" b="1" i="1" dirty="0" err="1">
                <a:solidFill>
                  <a:srgbClr val="000000"/>
                </a:solidFill>
                <a:latin typeface="Times New Roman" pitchFamily="18" charset="0"/>
              </a:rPr>
              <a:t>Сорум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, утвержденным решением Совета депутатов сельского поселения </a:t>
            </a:r>
            <a:r>
              <a:rPr lang="ru-RU" sz="1600" b="1" i="1" dirty="0" err="1">
                <a:solidFill>
                  <a:srgbClr val="000000"/>
                </a:solidFill>
                <a:latin typeface="Times New Roman" pitchFamily="18" charset="0"/>
              </a:rPr>
              <a:t>Сорум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 от 25 ноября 2008 года № 24. </a:t>
            </a:r>
          </a:p>
          <a:p>
            <a:pPr indent="449263" algn="just"/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Финансирование расходов бюджета поселения осуществлялось в 2015 году в соответствии с решением Совета депутатов сельского поселения </a:t>
            </a:r>
            <a:r>
              <a:rPr lang="ru-RU" sz="1600" b="1" i="1" dirty="0" err="1">
                <a:solidFill>
                  <a:srgbClr val="000000"/>
                </a:solidFill>
                <a:latin typeface="Times New Roman" pitchFamily="18" charset="0"/>
              </a:rPr>
              <a:t>Сорум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 от 10 декабря 2015 года № 37 «О бюджете сельского поселения </a:t>
            </a:r>
            <a:r>
              <a:rPr lang="ru-RU" sz="1600" b="1" i="1" dirty="0" err="1">
                <a:solidFill>
                  <a:srgbClr val="000000"/>
                </a:solidFill>
                <a:latin typeface="Times New Roman" pitchFamily="18" charset="0"/>
              </a:rPr>
              <a:t>Сорум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 на 2015 год и плановый период 2016 и 2017 годов». </a:t>
            </a:r>
          </a:p>
          <a:p>
            <a:pPr indent="449263" algn="just"/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         Формирование объема и структуры расходов бюджета поселения на очередной финансовый год и плановый период осуществлялось с учетом положений Бюджетного Послания Президента Российской Федерации Федеральному Собранию от 28 июня 2013 года «О бюджетной политике в 2013 – 2015 годах» и поручений Губернатора Ханты-Мансийского автономного округа – Югры.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49241" y="224644"/>
            <a:ext cx="6620272" cy="1800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 Сорум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Белоярский район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Ханты-Мансийский автономный округ-Югра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</a:t>
            </a: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9" name="Рисунок 2" descr="Вырезка экрана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50" y="455613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Прямоугольник 3"/>
          <p:cNvSpPr>
            <a:spLocks noChangeArrowheads="1"/>
          </p:cNvSpPr>
          <p:nvPr/>
        </p:nvSpPr>
        <p:spPr bwMode="auto">
          <a:xfrm>
            <a:off x="476250" y="2205038"/>
            <a:ext cx="8128000" cy="45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just"/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В качестве основных приоритетов бюджетных расходов определено безусловное выполнение социальных обязательств: </a:t>
            </a:r>
          </a:p>
          <a:p>
            <a:pPr indent="449263" algn="just"/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 </a:t>
            </a:r>
          </a:p>
          <a:p>
            <a:pPr indent="449263" algn="just">
              <a:spcAft>
                <a:spcPts val="2400"/>
              </a:spcAft>
              <a:buFont typeface="Wingdings" pitchFamily="2" charset="2"/>
              <a:buChar char="ü"/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выплата заработной платы работникам бюджетной сферы; </a:t>
            </a:r>
          </a:p>
          <a:p>
            <a:pPr indent="449263" algn="just">
              <a:spcAft>
                <a:spcPts val="2400"/>
              </a:spcAft>
              <a:buFont typeface="Wingdings" pitchFamily="2" charset="2"/>
              <a:buChar char="ü"/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повышение качества жизни населения; </a:t>
            </a:r>
          </a:p>
          <a:p>
            <a:pPr indent="449263" algn="just">
              <a:spcAft>
                <a:spcPts val="2400"/>
              </a:spcAft>
              <a:buFont typeface="Wingdings" pitchFamily="2" charset="2"/>
              <a:buChar char="ü"/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реализация мер, направленных на стабилизацию ситуации на рынке труда; </a:t>
            </a:r>
          </a:p>
          <a:p>
            <a:pPr indent="449263" algn="just">
              <a:spcAft>
                <a:spcPts val="2400"/>
              </a:spcAft>
              <a:buFont typeface="Wingdings" pitchFamily="2" charset="2"/>
              <a:buChar char="ü"/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предоставление в полном объеме населению поселения качественных услуг культуры; </a:t>
            </a:r>
          </a:p>
          <a:p>
            <a:pPr indent="449263" algn="just">
              <a:spcAft>
                <a:spcPts val="2400"/>
              </a:spcAft>
              <a:buFont typeface="Wingdings" pitchFamily="2" charset="2"/>
              <a:buChar char="ü"/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совершенствование правового положения муниципальных учреждений социальной сферы; </a:t>
            </a:r>
          </a:p>
          <a:p>
            <a:pPr indent="449263" algn="just">
              <a:buFont typeface="Wingdings" pitchFamily="2" charset="2"/>
              <a:buChar char="ü"/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проведение мероприятий, направленных на модернизацию и технологическое развитие экономики поселения, повышение ее энергетической эффективности.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49241" y="224644"/>
            <a:ext cx="6620272" cy="1800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 Сорум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Белоярский район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Ханты-Мансийский автономный округ-Югра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</a:t>
            </a: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3" name="Рисунок 2" descr="Вырезка экрана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50" y="455613"/>
            <a:ext cx="996950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4" name="Группа 3"/>
          <p:cNvGrpSpPr>
            <a:grpSpLocks/>
          </p:cNvGrpSpPr>
          <p:nvPr/>
        </p:nvGrpSpPr>
        <p:grpSpPr bwMode="auto">
          <a:xfrm>
            <a:off x="3143250" y="2174875"/>
            <a:ext cx="5294313" cy="4219575"/>
            <a:chOff x="3143489" y="2175072"/>
            <a:chExt cx="5293631" cy="4219574"/>
          </a:xfrm>
        </p:grpSpPr>
        <p:sp>
          <p:nvSpPr>
            <p:cNvPr id="7" name="Полилиния 6"/>
            <p:cNvSpPr/>
            <p:nvPr/>
          </p:nvSpPr>
          <p:spPr>
            <a:xfrm rot="21600000">
              <a:off x="3143489" y="2175072"/>
              <a:ext cx="5293631" cy="1220788"/>
            </a:xfrm>
            <a:custGeom>
              <a:avLst/>
              <a:gdLst>
                <a:gd name="connsiteX0" fmla="*/ 0 w 5293630"/>
                <a:gd name="connsiteY0" fmla="*/ 0 h 1220074"/>
                <a:gd name="connsiteX1" fmla="*/ 4683593 w 5293630"/>
                <a:gd name="connsiteY1" fmla="*/ 0 h 1220074"/>
                <a:gd name="connsiteX2" fmla="*/ 5293630 w 5293630"/>
                <a:gd name="connsiteY2" fmla="*/ 610037 h 1220074"/>
                <a:gd name="connsiteX3" fmla="*/ 4683593 w 5293630"/>
                <a:gd name="connsiteY3" fmla="*/ 1220074 h 1220074"/>
                <a:gd name="connsiteX4" fmla="*/ 0 w 5293630"/>
                <a:gd name="connsiteY4" fmla="*/ 1220074 h 1220074"/>
                <a:gd name="connsiteX5" fmla="*/ 0 w 5293630"/>
                <a:gd name="connsiteY5" fmla="*/ 0 h 122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93630" h="1220074">
                  <a:moveTo>
                    <a:pt x="5293630" y="1220073"/>
                  </a:moveTo>
                  <a:lnTo>
                    <a:pt x="610037" y="1220073"/>
                  </a:lnTo>
                  <a:lnTo>
                    <a:pt x="0" y="610037"/>
                  </a:lnTo>
                  <a:lnTo>
                    <a:pt x="610037" y="1"/>
                  </a:lnTo>
                  <a:lnTo>
                    <a:pt x="5293630" y="1"/>
                  </a:lnTo>
                  <a:lnTo>
                    <a:pt x="5293630" y="1220073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843037" tIns="68581" rIns="128016" bIns="6858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b="1" i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Доходы </a:t>
              </a:r>
              <a:r>
                <a:rPr lang="ru-RU" sz="2400" b="1" i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– 10 581,4  </a:t>
              </a:r>
              <a:r>
                <a:rPr lang="ru-RU" b="1" i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</a:p>
          </p:txBody>
        </p:sp>
        <p:sp>
          <p:nvSpPr>
            <p:cNvPr id="11" name="Полилиния 10"/>
            <p:cNvSpPr/>
            <p:nvPr/>
          </p:nvSpPr>
          <p:spPr>
            <a:xfrm rot="21600000">
              <a:off x="3143489" y="3611760"/>
              <a:ext cx="5293631" cy="1219200"/>
            </a:xfrm>
            <a:custGeom>
              <a:avLst/>
              <a:gdLst>
                <a:gd name="connsiteX0" fmla="*/ 0 w 5293630"/>
                <a:gd name="connsiteY0" fmla="*/ 0 h 1220074"/>
                <a:gd name="connsiteX1" fmla="*/ 4683593 w 5293630"/>
                <a:gd name="connsiteY1" fmla="*/ 0 h 1220074"/>
                <a:gd name="connsiteX2" fmla="*/ 5293630 w 5293630"/>
                <a:gd name="connsiteY2" fmla="*/ 610037 h 1220074"/>
                <a:gd name="connsiteX3" fmla="*/ 4683593 w 5293630"/>
                <a:gd name="connsiteY3" fmla="*/ 1220074 h 1220074"/>
                <a:gd name="connsiteX4" fmla="*/ 0 w 5293630"/>
                <a:gd name="connsiteY4" fmla="*/ 1220074 h 1220074"/>
                <a:gd name="connsiteX5" fmla="*/ 0 w 5293630"/>
                <a:gd name="connsiteY5" fmla="*/ 0 h 122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93630" h="1220074">
                  <a:moveTo>
                    <a:pt x="5293630" y="1220073"/>
                  </a:moveTo>
                  <a:lnTo>
                    <a:pt x="610037" y="1220073"/>
                  </a:lnTo>
                  <a:lnTo>
                    <a:pt x="0" y="610037"/>
                  </a:lnTo>
                  <a:lnTo>
                    <a:pt x="610037" y="1"/>
                  </a:lnTo>
                  <a:lnTo>
                    <a:pt x="5293630" y="1"/>
                  </a:lnTo>
                  <a:lnTo>
                    <a:pt x="5293630" y="1220073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843037" tIns="68580" rIns="128016" bIns="68581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b="1" i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Расходы – </a:t>
              </a:r>
              <a:r>
                <a:rPr lang="ru-RU" sz="2400" b="1" i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12 550,2  </a:t>
              </a:r>
              <a:r>
                <a:rPr lang="ru-RU" b="1" i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</a:p>
          </p:txBody>
        </p:sp>
        <p:sp>
          <p:nvSpPr>
            <p:cNvPr id="13" name="Полилиния 12"/>
            <p:cNvSpPr/>
            <p:nvPr/>
          </p:nvSpPr>
          <p:spPr>
            <a:xfrm rot="21600000">
              <a:off x="3143489" y="5173859"/>
              <a:ext cx="5293631" cy="1220787"/>
            </a:xfrm>
            <a:custGeom>
              <a:avLst/>
              <a:gdLst>
                <a:gd name="connsiteX0" fmla="*/ 0 w 5293630"/>
                <a:gd name="connsiteY0" fmla="*/ 0 h 1220074"/>
                <a:gd name="connsiteX1" fmla="*/ 4683593 w 5293630"/>
                <a:gd name="connsiteY1" fmla="*/ 0 h 1220074"/>
                <a:gd name="connsiteX2" fmla="*/ 5293630 w 5293630"/>
                <a:gd name="connsiteY2" fmla="*/ 610037 h 1220074"/>
                <a:gd name="connsiteX3" fmla="*/ 4683593 w 5293630"/>
                <a:gd name="connsiteY3" fmla="*/ 1220074 h 1220074"/>
                <a:gd name="connsiteX4" fmla="*/ 0 w 5293630"/>
                <a:gd name="connsiteY4" fmla="*/ 1220074 h 1220074"/>
                <a:gd name="connsiteX5" fmla="*/ 0 w 5293630"/>
                <a:gd name="connsiteY5" fmla="*/ 0 h 122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93630" h="1220074">
                  <a:moveTo>
                    <a:pt x="5293630" y="1220073"/>
                  </a:moveTo>
                  <a:lnTo>
                    <a:pt x="610037" y="1220073"/>
                  </a:lnTo>
                  <a:lnTo>
                    <a:pt x="0" y="610037"/>
                  </a:lnTo>
                  <a:lnTo>
                    <a:pt x="610037" y="1"/>
                  </a:lnTo>
                  <a:lnTo>
                    <a:pt x="5293630" y="1"/>
                  </a:lnTo>
                  <a:lnTo>
                    <a:pt x="5293630" y="1220073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843037" tIns="68581" rIns="128017" bIns="6858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b="1" i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Дефицит/Профицит –  </a:t>
              </a:r>
              <a:r>
                <a:rPr lang="ru-RU" sz="2400" b="1" i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(-)1968,8 </a:t>
              </a:r>
              <a:r>
                <a:rPr lang="ru-RU" b="1" i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</a:p>
          </p:txBody>
        </p:sp>
      </p:grpSp>
      <p:pic>
        <p:nvPicPr>
          <p:cNvPr id="17415" name="Рисунок 11" descr="Вырезка экрана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3425" y="3424238"/>
            <a:ext cx="571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95636" y="5174572"/>
            <a:ext cx="1620180" cy="1220074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31641" y="3708627"/>
            <a:ext cx="1368151" cy="1024921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95636" y="3702881"/>
            <a:ext cx="1652969" cy="1238287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95636" y="2265613"/>
            <a:ext cx="1620180" cy="1213725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49241" y="224644"/>
            <a:ext cx="6620272" cy="1800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 Сорум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Белоярский район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Ханты-Мансийский автономный округ-Югра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</a:t>
            </a: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7" name="Рисунок 2" descr="Вырезка экрана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250" y="455613"/>
            <a:ext cx="10715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438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4311895"/>
              </p:ext>
            </p:extLst>
          </p:nvPr>
        </p:nvGraphicFramePr>
        <p:xfrm>
          <a:off x="251520" y="2204864"/>
          <a:ext cx="8335963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0" name="Диаграмма" r:id="rId6" imgW="8401100" imgH="4143480" progId="Excel.Chart.8">
                  <p:embed/>
                </p:oleObj>
              </mc:Choice>
              <mc:Fallback>
                <p:oleObj name="Диаграмма" r:id="rId6" imgW="8401100" imgH="4143480" progId="Excel.Chart.8">
                  <p:embed/>
                  <p:pic>
                    <p:nvPicPr>
                      <p:cNvPr id="0" name="Диаграмма 3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2204864"/>
                        <a:ext cx="8335963" cy="411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49241" y="224644"/>
            <a:ext cx="6620272" cy="1800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 Сорум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Белоярский район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Ханты-Мансийский автономный округ-Югра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</a:t>
            </a: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5" name="Рисунок 2" descr="Вырезка экрана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250" y="455613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486" name="Диаграмма 3"/>
          <p:cNvGraphicFramePr>
            <a:graphicFrameLocks/>
          </p:cNvGraphicFramePr>
          <p:nvPr/>
        </p:nvGraphicFramePr>
        <p:xfrm>
          <a:off x="-612775" y="1700213"/>
          <a:ext cx="8882063" cy="473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8" name="Лист" r:id="rId5" imgW="8715375" imgH="4752975" progId="Excel.Sheet.8">
                  <p:embed/>
                </p:oleObj>
              </mc:Choice>
              <mc:Fallback>
                <p:oleObj name="Лист" r:id="rId5" imgW="8715375" imgH="4752975" progId="Excel.Sheet.8">
                  <p:embed/>
                  <p:pic>
                    <p:nvPicPr>
                      <p:cNvPr id="0" name="Диаграмма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12775" y="1700213"/>
                        <a:ext cx="8882063" cy="4737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49241" y="224644"/>
            <a:ext cx="6620272" cy="104411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619672" y="1"/>
            <a:ext cx="6420444" cy="126876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 eaLnBrk="0" hangingPunct="0"/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b="1">
                <a:latin typeface="Times New Roman" pitchFamily="18" charset="0"/>
                <a:cs typeface="Times New Roman" pitchFamily="18" charset="0"/>
              </a:rPr>
              <a:t>Анализ исполнения расходной части бюджета сельского поселения Сорум за первое полугодие 2015 года                                  по функциональной структуре расходов. </a:t>
            </a:r>
            <a:endParaRPr lang="ru-RU" altLang="ru-RU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9" name="Рисунок 7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690562" cy="71913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graphicFrame>
        <p:nvGraphicFramePr>
          <p:cNvPr id="29773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887334"/>
              </p:ext>
            </p:extLst>
          </p:nvPr>
        </p:nvGraphicFramePr>
        <p:xfrm>
          <a:off x="552450" y="1628775"/>
          <a:ext cx="8039100" cy="4535492"/>
        </p:xfrm>
        <a:graphic>
          <a:graphicData uri="http://schemas.openxmlformats.org/drawingml/2006/table">
            <a:tbl>
              <a:tblPr/>
              <a:tblGrid>
                <a:gridCol w="2994025"/>
                <a:gridCol w="1736725"/>
                <a:gridCol w="1730375"/>
                <a:gridCol w="1577975"/>
              </a:tblGrid>
              <a:tr h="3270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 а и м е н о в а н и е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за 1 ПОЛУГОДИЕ  2015 года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26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Утверждено, рублей                       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Исполнено, рублей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расходы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10 234 300,00 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4 608 234,59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46,5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513 148,00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346 988,89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67,6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29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128 874,00 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36 589,61 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28,4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428 000,00 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80 671,75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18,9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6 365 900,00 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730 794,95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11.5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2 955 900,00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1 368 388,47 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46,3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76 000,00 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30 000,00 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39,5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6 349 000,00 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904 467,61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14,3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27 051 122,00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8 106 135,87 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49241" y="224644"/>
            <a:ext cx="6620272" cy="1800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 Сорум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Белоярский район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Ханты-Мансийский автономный округ-Югра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</a:t>
            </a: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3" name="Рисунок 2" descr="Вырезка экрана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50" y="455613"/>
            <a:ext cx="996950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130175" y="1971675"/>
          <a:ext cx="8040688" cy="4619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49241" y="224644"/>
            <a:ext cx="6620272" cy="1800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619672" y="224644"/>
            <a:ext cx="6420444" cy="9001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коммунальное хозяйство. </a:t>
            </a:r>
            <a:endParaRPr lang="ru-RU" altLang="ru-RU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7" name="Рисунок 7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690562" cy="71913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graphicFrame>
        <p:nvGraphicFramePr>
          <p:cNvPr id="30729" name="Диаграмма 5"/>
          <p:cNvGraphicFramePr>
            <a:graphicFrameLocks/>
          </p:cNvGraphicFramePr>
          <p:nvPr/>
        </p:nvGraphicFramePr>
        <p:xfrm>
          <a:off x="755650" y="1412875"/>
          <a:ext cx="7086600" cy="226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1" name="Диаграмма" r:id="rId5" imgW="7086600" imgH="2257425" progId="Excel.Chart.8">
                  <p:embed/>
                </p:oleObj>
              </mc:Choice>
              <mc:Fallback>
                <p:oleObj name="Диаграмма" r:id="rId5" imgW="7086600" imgH="2257425" progId="Excel.Chart.8">
                  <p:embed/>
                  <p:pic>
                    <p:nvPicPr>
                      <p:cNvPr id="0" name="Диаграмма 5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412875"/>
                        <a:ext cx="7086600" cy="2262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0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030876"/>
              </p:ext>
            </p:extLst>
          </p:nvPr>
        </p:nvGraphicFramePr>
        <p:xfrm>
          <a:off x="971550" y="3846513"/>
          <a:ext cx="6913563" cy="2842261"/>
        </p:xfrm>
        <a:graphic>
          <a:graphicData uri="http://schemas.openxmlformats.org/drawingml/2006/table">
            <a:tbl>
              <a:tblPr/>
              <a:tblGrid>
                <a:gridCol w="3203575"/>
                <a:gridCol w="1858963"/>
                <a:gridCol w="1851025"/>
              </a:tblGrid>
              <a:tr h="20796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в том числе:</a:t>
                      </a:r>
                    </a:p>
                  </a:txBody>
                  <a:tcPr marL="9526" marR="9526" marT="952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65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 а и м е н о в а н и е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за 1 полугодие 2015 года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65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Утверждено, рублей                       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Исполнено, рублей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Жилищное хозяйство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370 000,00 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131816,22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Благоустройство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6 995 900,00 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598978,73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6 365 900,00 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760794,95 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1129</TotalTime>
  <Words>437</Words>
  <Application>Microsoft Office PowerPoint</Application>
  <PresentationFormat>Экран (4:3)</PresentationFormat>
  <Paragraphs>139</Paragraphs>
  <Slides>10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Воздушный поток</vt:lpstr>
      <vt:lpstr>Диаграмма Microsoft Excel</vt:lpstr>
      <vt:lpstr>Лист</vt:lpstr>
      <vt:lpstr>Диаграмма</vt:lpstr>
      <vt:lpstr>Сельское поселение Сорум Белоярский район Ханты-Мансийский автономный округ-Югра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 ВАШЕ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</dc:creator>
  <cp:lastModifiedBy>Сорум</cp:lastModifiedBy>
  <cp:revision>115</cp:revision>
  <dcterms:created xsi:type="dcterms:W3CDTF">2013-10-15T13:32:53Z</dcterms:created>
  <dcterms:modified xsi:type="dcterms:W3CDTF">2016-04-01T11:29:57Z</dcterms:modified>
</cp:coreProperties>
</file>